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6" autoAdjust="0"/>
    <p:restoredTop sz="94660"/>
  </p:normalViewPr>
  <p:slideViewPr>
    <p:cSldViewPr snapToGrid="0">
      <p:cViewPr>
        <p:scale>
          <a:sx n="100" d="100"/>
          <a:sy n="100" d="100"/>
        </p:scale>
        <p:origin x="150" y="63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86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35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77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151871"/>
            <a:ext cx="8305800" cy="581554"/>
          </a:xfrm>
        </p:spPr>
        <p:txBody>
          <a:bodyPr/>
          <a:lstStyle>
            <a:lvl1pPr>
              <a:defRPr u="sng"/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2900" y="828676"/>
            <a:ext cx="8572500" cy="4772024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076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79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19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9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27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98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0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6FFB-0294-4B49-9A86-6BC1885B6FF7}" type="datetimeFigureOut">
              <a:rPr kumimoji="1" lang="ja-JP" altLang="en-US" smtClean="0"/>
              <a:t>2016/9/13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A3130-E7DB-4EC2-903C-1AEE5B2FA0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40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-stat.go.jp/" TargetMode="External"/><Relationship Id="rId2" Type="http://schemas.openxmlformats.org/officeDocument/2006/relationships/hyperlink" Target="http://nlftp.mlit.go.jp/ksj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lftp.mlit.go.jp/ksj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-stat.go.jp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518440" y="2409824"/>
            <a:ext cx="5969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11</a:t>
            </a:r>
            <a:r>
              <a:rPr lang="en-US" altLang="ja-JP" sz="4800" dirty="0" smtClean="0"/>
              <a:t>. </a:t>
            </a:r>
            <a:r>
              <a:rPr kumimoji="1" lang="ja-JP" altLang="en-US" sz="4800" dirty="0" smtClean="0"/>
              <a:t>基本的な空間解析</a:t>
            </a:r>
            <a:endParaRPr kumimoji="1" lang="ja-JP" altLang="en-US" sz="4800" dirty="0"/>
          </a:p>
        </p:txBody>
      </p:sp>
      <p:sp>
        <p:nvSpPr>
          <p:cNvPr id="5" name="正方形/長方形 4"/>
          <p:cNvSpPr/>
          <p:nvPr/>
        </p:nvSpPr>
        <p:spPr>
          <a:xfrm>
            <a:off x="180975" y="1143000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1550" y="1571625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5250" y="1700212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3774" y="2957962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2557" y="3315149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5391" y="3588635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65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2" y="157368"/>
            <a:ext cx="6750328" cy="540026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46982" y="1709058"/>
            <a:ext cx="1815647" cy="119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312557" y="409450"/>
            <a:ext cx="246743" cy="17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>
            <a:stCxn id="6" idx="3"/>
            <a:endCxn id="10" idx="1"/>
          </p:cNvCxnSpPr>
          <p:nvPr/>
        </p:nvCxnSpPr>
        <p:spPr>
          <a:xfrm>
            <a:off x="4559300" y="496536"/>
            <a:ext cx="2422071" cy="9265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981371" y="944744"/>
            <a:ext cx="2162629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err="1" smtClean="0"/>
              <a:t>nara_ken</a:t>
            </a:r>
            <a:r>
              <a:rPr kumimoji="1" lang="ja-JP" altLang="en-US" b="1" dirty="0" smtClean="0"/>
              <a:t>をクリックし、青色になっているのを確認したのち、地物選択をクリック</a:t>
            </a:r>
            <a:endParaRPr kumimoji="1" lang="ja-JP" altLang="en-US" b="1" dirty="0"/>
          </a:p>
        </p:txBody>
      </p:sp>
      <p:cxnSp>
        <p:nvCxnSpPr>
          <p:cNvPr id="12" name="直線矢印コネクタ 11"/>
          <p:cNvCxnSpPr/>
          <p:nvPr/>
        </p:nvCxnSpPr>
        <p:spPr>
          <a:xfrm flipH="1" flipV="1">
            <a:off x="4891314" y="2046514"/>
            <a:ext cx="1770743" cy="642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850743" y="2412240"/>
            <a:ext cx="2162629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奈良</a:t>
            </a:r>
            <a:r>
              <a:rPr lang="ja-JP" altLang="en-US" b="1" dirty="0"/>
              <a:t>市</a:t>
            </a:r>
            <a:r>
              <a:rPr kumimoji="1" lang="ja-JP" altLang="en-US" b="1" dirty="0" smtClean="0"/>
              <a:t>をクリックすると、色が黄色（選択色）になる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9572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343" y="267085"/>
            <a:ext cx="6799437" cy="5447915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V="1">
            <a:off x="1262130" y="2691685"/>
            <a:ext cx="1287887" cy="22924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7325817" y="957411"/>
            <a:ext cx="1733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/>
              <a:t>①　属性</a:t>
            </a:r>
            <a:r>
              <a:rPr lang="ja-JP" altLang="en-US" sz="1600" b="1" dirty="0"/>
              <a:t>テーブル</a:t>
            </a:r>
            <a:r>
              <a:rPr lang="ja-JP" altLang="en-US" sz="1600" b="1" dirty="0" smtClean="0"/>
              <a:t>を開き選択した地物を表示する</a:t>
            </a:r>
            <a:endParaRPr kumimoji="1" lang="ja-JP" altLang="en-US" sz="16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319293" y="4869763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325818" y="2487205"/>
            <a:ext cx="1733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②　地図で選択した地物（</a:t>
            </a:r>
            <a:r>
              <a:rPr lang="ja-JP" altLang="en-US" sz="1600" b="1" dirty="0" smtClean="0"/>
              <a:t>奈良</a:t>
            </a:r>
            <a:r>
              <a:rPr lang="ja-JP" altLang="en-US" sz="1600" b="1" dirty="0"/>
              <a:t>市</a:t>
            </a:r>
            <a:r>
              <a:rPr kumimoji="1" lang="ja-JP" altLang="en-US" sz="1600" b="1" dirty="0" smtClean="0"/>
              <a:t>）のみ表示される</a:t>
            </a:r>
            <a:endParaRPr kumimoji="1" lang="ja-JP" altLang="en-US" sz="16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685" y="1498449"/>
            <a:ext cx="4742305" cy="618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正方形/長方形 14"/>
          <p:cNvSpPr/>
          <p:nvPr/>
        </p:nvSpPr>
        <p:spPr>
          <a:xfrm>
            <a:off x="5386086" y="1772347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10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600" b="1" u="none" dirty="0">
                <a:solidFill>
                  <a:srgbClr val="0070C0"/>
                </a:solidFill>
              </a:rPr>
              <a:t>2</a:t>
            </a:r>
            <a:r>
              <a:rPr lang="ja-JP" altLang="en-US" sz="3600" b="1" u="none" dirty="0">
                <a:solidFill>
                  <a:srgbClr val="0070C0"/>
                </a:solidFill>
              </a:rPr>
              <a:t>　その他の空間データの</a:t>
            </a:r>
            <a:r>
              <a:rPr lang="ja-JP" altLang="en-US" sz="3600" b="1" u="none" dirty="0" smtClean="0">
                <a:solidFill>
                  <a:srgbClr val="0070C0"/>
                </a:solidFill>
              </a:rPr>
              <a:t>操作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68512" y="788618"/>
            <a:ext cx="3281911" cy="2253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[</a:t>
            </a:r>
            <a:r>
              <a:rPr lang="ja-JP" altLang="en-US" b="1" dirty="0"/>
              <a:t>使用データ</a:t>
            </a:r>
            <a:r>
              <a:rPr lang="en-US" altLang="ja-JP" b="1" dirty="0"/>
              <a:t>]</a:t>
            </a:r>
          </a:p>
          <a:p>
            <a:endParaRPr lang="en-US" altLang="ja-JP" b="1" dirty="0"/>
          </a:p>
          <a:p>
            <a:r>
              <a:rPr lang="ja-JP" altLang="en-US" b="1" dirty="0"/>
              <a:t>「国土交通省国土政策局「国土数値情報（奈良県　行政区域、学校データ）」を加工（座標</a:t>
            </a:r>
            <a:r>
              <a:rPr lang="ja-JP" altLang="en-US" b="1" dirty="0" smtClean="0"/>
              <a:t>変換</a:t>
            </a:r>
            <a:r>
              <a:rPr lang="en-US" altLang="ja-JP" b="1" dirty="0" smtClean="0"/>
              <a:t>[SRID:2448]</a:t>
            </a:r>
            <a:r>
              <a:rPr lang="ja-JP" altLang="en-US" b="1" dirty="0" smtClean="0"/>
              <a:t>）</a:t>
            </a:r>
            <a:r>
              <a:rPr lang="ja-JP" altLang="en-US" b="1" dirty="0"/>
              <a:t>し利用（</a:t>
            </a:r>
            <a:r>
              <a:rPr lang="en-GB" altLang="ja-JP" b="1" dirty="0">
                <a:hlinkClick r:id="rId2"/>
              </a:rPr>
              <a:t>http://nlftp.mlit.go.jp/ksj/</a:t>
            </a:r>
            <a:r>
              <a:rPr lang="ja-JP" altLang="en-US" b="1" dirty="0"/>
              <a:t>）</a:t>
            </a:r>
            <a:endParaRPr lang="en-US" altLang="ja-JP" b="1" dirty="0"/>
          </a:p>
          <a:p>
            <a:endParaRPr lang="ja-JP" altLang="en-US" b="1" dirty="0"/>
          </a:p>
          <a:p>
            <a:r>
              <a:rPr lang="ja-JP" altLang="en-US" b="1" dirty="0"/>
              <a:t>政府統計の総合窓口</a:t>
            </a:r>
            <a:r>
              <a:rPr lang="en-US" altLang="ja-JP" b="1" dirty="0"/>
              <a:t>(</a:t>
            </a:r>
            <a:r>
              <a:rPr lang="en-GB" altLang="ja-JP" b="1" dirty="0"/>
              <a:t>e-Stat)</a:t>
            </a:r>
            <a:r>
              <a:rPr lang="ja-JP" altLang="en-GB" b="1" dirty="0"/>
              <a:t>（</a:t>
            </a:r>
            <a:r>
              <a:rPr lang="en-GB" altLang="ja-JP" b="1" dirty="0">
                <a:hlinkClick r:id="rId3"/>
              </a:rPr>
              <a:t>http://www.e-stat.go.jp/</a:t>
            </a:r>
            <a:r>
              <a:rPr lang="ja-JP" altLang="en-GB" b="1" dirty="0"/>
              <a:t>）</a:t>
            </a:r>
            <a:r>
              <a:rPr lang="ja-JP" altLang="en-US" b="1" dirty="0"/>
              <a:t>奈良市、大和郡山市境界データを利用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38686" y="3009185"/>
            <a:ext cx="102463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実習内容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0" y="32512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74936" y="3405409"/>
            <a:ext cx="3469065" cy="16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奈良市と大和郡山市にある学校を抽出する。</a:t>
            </a:r>
            <a:endParaRPr kumimoji="1" lang="en-US" altLang="ja-JP" b="1" dirty="0" smtClean="0"/>
          </a:p>
          <a:p>
            <a:pPr marL="342900" indent="-342900">
              <a:buAutoNum type="alphaUcPeriod"/>
            </a:pPr>
            <a:r>
              <a:rPr lang="ja-JP" altLang="en-US" b="1" dirty="0" smtClean="0"/>
              <a:t>奈良市と大和郡山市のポリゴンをマージ</a:t>
            </a:r>
            <a:r>
              <a:rPr lang="en-US" altLang="ja-JP" b="1" dirty="0" smtClean="0"/>
              <a:t>(Merge)</a:t>
            </a:r>
            <a:r>
              <a:rPr lang="ja-JP" altLang="en-US" b="1" dirty="0" smtClean="0"/>
              <a:t>する</a:t>
            </a:r>
            <a:endParaRPr lang="en-US" altLang="ja-JP" b="1" dirty="0" smtClean="0"/>
          </a:p>
          <a:p>
            <a:pPr marL="342900" indent="-342900">
              <a:buAutoNum type="alphaUcPeriod"/>
            </a:pPr>
            <a:r>
              <a:rPr kumimoji="1" lang="ja-JP" altLang="en-US" b="1" dirty="0" smtClean="0"/>
              <a:t>マージしたポリゴンをデイゾルブ</a:t>
            </a:r>
            <a:r>
              <a:rPr kumimoji="1" lang="en-US" altLang="ja-JP" b="1" dirty="0" smtClean="0"/>
              <a:t>(Dissolve)</a:t>
            </a:r>
            <a:r>
              <a:rPr lang="ja-JP" altLang="en-US" b="1" dirty="0" smtClean="0"/>
              <a:t>し、単純なポリゴンにする</a:t>
            </a:r>
            <a:endParaRPr lang="en-US" altLang="ja-JP" b="1" dirty="0" smtClean="0"/>
          </a:p>
          <a:p>
            <a:pPr marL="342900" indent="-342900">
              <a:buAutoNum type="alphaUcPeriod"/>
            </a:pPr>
            <a:r>
              <a:rPr kumimoji="1" lang="ja-JP" altLang="en-US" b="1" dirty="0" smtClean="0"/>
              <a:t>ディゾルブしたポリゴンをもとに学校をクリップ</a:t>
            </a:r>
            <a:r>
              <a:rPr lang="en-US" altLang="ja-JP" b="1" dirty="0" smtClean="0"/>
              <a:t>(</a:t>
            </a:r>
            <a:r>
              <a:rPr kumimoji="1" lang="en-US" altLang="ja-JP" b="1" dirty="0" smtClean="0"/>
              <a:t>Clip)</a:t>
            </a:r>
            <a:r>
              <a:rPr kumimoji="1" lang="ja-JP" altLang="en-US" b="1" dirty="0" smtClean="0"/>
              <a:t>する。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42" y="951785"/>
            <a:ext cx="5143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45" y="1198635"/>
            <a:ext cx="5278163" cy="42327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7900" y="131552"/>
            <a:ext cx="8572500" cy="581554"/>
          </a:xfrm>
        </p:spPr>
        <p:txBody>
          <a:bodyPr>
            <a:norm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A. 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奈良市</a:t>
            </a:r>
            <a:r>
              <a:rPr lang="ja-JP" altLang="en-US" sz="3200" b="1" u="none" dirty="0">
                <a:solidFill>
                  <a:srgbClr val="0070C0"/>
                </a:solidFill>
              </a:rPr>
              <a:t>と大和郡山市のポリゴンを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マージする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13400" y="1198635"/>
            <a:ext cx="325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b="1" dirty="0" smtClean="0">
                <a:solidFill>
                  <a:srgbClr val="0070C0"/>
                </a:solidFill>
              </a:rPr>
              <a:t>ベクタ　　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　</a:t>
            </a:r>
            <a:r>
              <a:rPr kumimoji="1" lang="ja-JP" altLang="en-US" sz="1800" b="1" dirty="0" smtClean="0">
                <a:solidFill>
                  <a:srgbClr val="0070C0"/>
                </a:solidFill>
              </a:rPr>
              <a:t>データマネージメントツール</a:t>
            </a:r>
            <a:endParaRPr kumimoji="1" lang="en-US" altLang="ja-JP" sz="1800" b="1" dirty="0" smtClean="0">
              <a:solidFill>
                <a:srgbClr val="0070C0"/>
              </a:solidFill>
            </a:endParaRPr>
          </a:p>
          <a:p>
            <a:r>
              <a:rPr lang="ja-JP" altLang="en-US" sz="1800" b="1" dirty="0" smtClean="0">
                <a:solidFill>
                  <a:srgbClr val="0070C0"/>
                </a:solidFill>
              </a:rPr>
              <a:t>＞　複数のシェープファイルを一つに結合する</a:t>
            </a:r>
            <a:endParaRPr kumimoji="1" lang="ja-JP" altLang="en-US" sz="18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083" y="2638028"/>
            <a:ext cx="3170133" cy="2742609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6321915" y="3036586"/>
            <a:ext cx="2593485" cy="2124992"/>
            <a:chOff x="6550515" y="2982168"/>
            <a:chExt cx="2593485" cy="2124992"/>
          </a:xfrm>
        </p:grpSpPr>
        <p:sp>
          <p:nvSpPr>
            <p:cNvPr id="13" name="テキスト ボックス 12"/>
            <p:cNvSpPr txBox="1"/>
            <p:nvPr/>
          </p:nvSpPr>
          <p:spPr>
            <a:xfrm>
              <a:off x="6550515" y="2982168"/>
              <a:ext cx="2542684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ポリゴンを選択する</a:t>
              </a:r>
              <a:endParaRPr kumimoji="1" lang="ja-JP" altLang="en-US" b="1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550515" y="3365501"/>
              <a:ext cx="2542684" cy="524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②</a:t>
              </a:r>
              <a:r>
                <a:rPr kumimoji="1" lang="ja-JP" altLang="en-US" b="1" dirty="0" smtClean="0"/>
                <a:t>　</a:t>
              </a:r>
              <a:r>
                <a:rPr lang="ja-JP" altLang="en-US" b="1" dirty="0"/>
                <a:t>ブラウズ</a:t>
              </a:r>
              <a:r>
                <a:rPr lang="ja-JP" altLang="en-US" b="1" dirty="0" smtClean="0"/>
                <a:t>から</a:t>
              </a:r>
              <a:r>
                <a:rPr kumimoji="1" lang="ja-JP" altLang="en-US" b="1" dirty="0" smtClean="0"/>
                <a:t>入力ディレクトリを選択</a:t>
              </a:r>
              <a:r>
                <a:rPr lang="ja-JP" altLang="en-US" b="1" dirty="0" smtClean="0"/>
                <a:t>す</a:t>
              </a:r>
              <a:r>
                <a:rPr lang="ja-JP" altLang="en-US" b="1" dirty="0"/>
                <a:t>る</a:t>
              </a:r>
              <a:endParaRPr kumimoji="1" lang="ja-JP" altLang="en-US" b="1" dirty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6560290" y="3959701"/>
              <a:ext cx="2542684" cy="74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③　</a:t>
              </a:r>
              <a:r>
                <a:rPr lang="ja-JP" altLang="en-US" b="1" dirty="0"/>
                <a:t>ブラウズから</a:t>
              </a:r>
              <a:r>
                <a:rPr kumimoji="1" lang="ja-JP" altLang="en-US" b="1" dirty="0" smtClean="0"/>
                <a:t>出力するシェープファイルの保存する場所と名前を入力</a:t>
              </a:r>
              <a:endParaRPr kumimoji="1" lang="ja-JP" altLang="en-US" b="1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6601316" y="4798742"/>
              <a:ext cx="2542684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　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をクリック</a:t>
              </a:r>
              <a:endParaRPr kumimoji="1" lang="ja-JP" altLang="en-US" b="1" dirty="0"/>
            </a:p>
          </p:txBody>
        </p:sp>
      </p:grpSp>
      <p:sp>
        <p:nvSpPr>
          <p:cNvPr id="17" name="正方形/長方形 16"/>
          <p:cNvSpPr/>
          <p:nvPr/>
        </p:nvSpPr>
        <p:spPr>
          <a:xfrm>
            <a:off x="4988606" y="3128513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5806282" y="3686263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5806282" y="422503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5107283" y="5045920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5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20980"/>
            <a:ext cx="6591300" cy="527304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435350" y="1244600"/>
            <a:ext cx="5440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奈良市と大和郡山市がマージされ、一つのポリゴンになった。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2419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777" y="628083"/>
            <a:ext cx="5566881" cy="445350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116" y="46529"/>
            <a:ext cx="8305800" cy="581554"/>
          </a:xfrm>
        </p:spPr>
        <p:txBody>
          <a:bodyPr>
            <a:norm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B. 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マージ</a:t>
            </a:r>
            <a:r>
              <a:rPr lang="ja-JP" altLang="en-US" sz="3200" b="1" u="none" dirty="0">
                <a:solidFill>
                  <a:srgbClr val="0070C0"/>
                </a:solidFill>
              </a:rPr>
              <a:t>したポリゴンを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デイゾルブす</a:t>
            </a:r>
            <a:r>
              <a:rPr lang="ja-JP" altLang="en-US" sz="3200" b="1" u="none" dirty="0">
                <a:solidFill>
                  <a:srgbClr val="0070C0"/>
                </a:solidFill>
              </a:rPr>
              <a:t>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66959" y="826797"/>
            <a:ext cx="21916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ベクタ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＞空間演算ツール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＞融合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002" y="2933315"/>
            <a:ext cx="3781425" cy="27146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" y="3382289"/>
            <a:ext cx="2765016" cy="223283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83826" y="3766751"/>
            <a:ext cx="622301" cy="1625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906128" y="4361272"/>
            <a:ext cx="22391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グループ化 2"/>
          <p:cNvGrpSpPr/>
          <p:nvPr/>
        </p:nvGrpSpPr>
        <p:grpSpPr>
          <a:xfrm>
            <a:off x="6766959" y="3148088"/>
            <a:ext cx="2335868" cy="2096165"/>
            <a:chOff x="6856194" y="2212754"/>
            <a:chExt cx="2335868" cy="2096165"/>
          </a:xfrm>
        </p:grpSpPr>
        <p:sp>
          <p:nvSpPr>
            <p:cNvPr id="24" name="テキスト ボックス 23"/>
            <p:cNvSpPr txBox="1"/>
            <p:nvPr/>
          </p:nvSpPr>
          <p:spPr>
            <a:xfrm>
              <a:off x="6880225" y="2212754"/>
              <a:ext cx="2287806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b="1" dirty="0" smtClean="0"/>
                <a:t>①　入力ベクタレイヤを選択</a:t>
              </a:r>
              <a:endParaRPr kumimoji="1" lang="ja-JP" altLang="en-US" b="1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6856194" y="2630821"/>
              <a:ext cx="2311837" cy="74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②</a:t>
              </a:r>
              <a:r>
                <a:rPr lang="ja-JP" altLang="en-US" b="1" dirty="0" smtClean="0"/>
                <a:t>　融合フィールドを指定</a:t>
              </a:r>
              <a:endParaRPr lang="en-US" altLang="ja-JP" b="1" dirty="0" smtClean="0"/>
            </a:p>
            <a:p>
              <a:r>
                <a:rPr lang="ja-JP" altLang="en-US" b="1" dirty="0" smtClean="0"/>
                <a:t>融合</a:t>
              </a:r>
              <a:r>
                <a:rPr lang="ja-JP" altLang="en-US" b="1" dirty="0"/>
                <a:t>フィールド</a:t>
              </a:r>
              <a:r>
                <a:rPr lang="ja-JP" altLang="en-US" b="1" dirty="0" smtClean="0"/>
                <a:t>は、属性が統一されている行を選択する</a:t>
              </a:r>
              <a:endParaRPr lang="en-US" altLang="ja-JP" b="1" dirty="0" smtClean="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6868209" y="3371408"/>
              <a:ext cx="2311837" cy="524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③　ブラウズから、出力場所と名前を入力</a:t>
              </a:r>
              <a:endParaRPr lang="en-US" altLang="ja-JP" b="1" dirty="0" smtClean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6880225" y="4000501"/>
              <a:ext cx="2311837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　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を入力</a:t>
              </a:r>
              <a:endParaRPr lang="en-US" altLang="ja-JP" b="1" dirty="0" smtClean="0"/>
            </a:p>
          </p:txBody>
        </p:sp>
      </p:grpSp>
      <p:sp>
        <p:nvSpPr>
          <p:cNvPr id="28" name="テキスト ボックス 27"/>
          <p:cNvSpPr txBox="1"/>
          <p:nvPr/>
        </p:nvSpPr>
        <p:spPr>
          <a:xfrm>
            <a:off x="3814427" y="3236507"/>
            <a:ext cx="4529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①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792203" y="3891593"/>
            <a:ext cx="4529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326058" y="4721062"/>
            <a:ext cx="4529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486146" y="5276244"/>
            <a:ext cx="4529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48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54330"/>
            <a:ext cx="6081713" cy="486537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022850" y="1265264"/>
            <a:ext cx="4035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/>
              <a:t>町丁目界がなくなり、単純なポリゴンになった</a:t>
            </a:r>
            <a:endParaRPr kumimoji="1" lang="ja-JP" altLang="en-US" sz="16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0" y="3599668"/>
            <a:ext cx="3943350" cy="1875619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H="1">
            <a:off x="5218237" y="1603818"/>
            <a:ext cx="331663" cy="2376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6994525" y="1561794"/>
            <a:ext cx="1" cy="2233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5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29" y="1342438"/>
            <a:ext cx="4350871" cy="348913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C. </a:t>
            </a:r>
            <a:r>
              <a:rPr lang="ja-JP" altLang="en-US" sz="3200" b="1" u="none" dirty="0">
                <a:solidFill>
                  <a:srgbClr val="0070C0"/>
                </a:solidFill>
              </a:rPr>
              <a:t>学校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u="none" dirty="0">
                <a:solidFill>
                  <a:srgbClr val="0070C0"/>
                </a:solidFill>
              </a:rPr>
              <a:t>クリップ</a:t>
            </a:r>
            <a:r>
              <a:rPr lang="en-US" altLang="ja-JP" sz="3200" b="1" u="none" dirty="0">
                <a:solidFill>
                  <a:srgbClr val="0070C0"/>
                </a:solidFill>
              </a:rPr>
              <a:t>(Clip)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2470613"/>
            <a:ext cx="3781425" cy="303847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659053" y="625461"/>
            <a:ext cx="21916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>
                <a:solidFill>
                  <a:srgbClr val="0070C0"/>
                </a:solidFill>
              </a:rPr>
              <a:t>ベクタ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＞空間演算ツール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＞クリップ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6740857" y="2208361"/>
            <a:ext cx="2311838" cy="2623215"/>
            <a:chOff x="6806846" y="2208361"/>
            <a:chExt cx="2311838" cy="2623215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816896" y="2208361"/>
              <a:ext cx="2301788" cy="524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 smtClean="0"/>
                <a:t>①　入力ベクタレイヤに</a:t>
              </a:r>
              <a:r>
                <a:rPr lang="ja-JP" altLang="en-US" b="1" dirty="0"/>
                <a:t>学校</a:t>
              </a:r>
              <a:r>
                <a:rPr kumimoji="1" lang="ja-JP" altLang="en-US" b="1" dirty="0" smtClean="0"/>
                <a:t>レイヤを追加する</a:t>
              </a:r>
              <a:endParaRPr kumimoji="1" lang="ja-JP" altLang="en-US" b="1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816896" y="2874987"/>
              <a:ext cx="2301788" cy="74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②</a:t>
              </a:r>
              <a:r>
                <a:rPr kumimoji="1" lang="ja-JP" altLang="en-US" b="1" dirty="0" smtClean="0"/>
                <a:t>　クリップレイヤにデイゾルブした市域のレイヤを追加する</a:t>
              </a:r>
              <a:endParaRPr kumimoji="1" lang="ja-JP" altLang="en-US" b="1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6816896" y="3757697"/>
              <a:ext cx="2301788" cy="524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③　ブラウズ</a:t>
              </a:r>
              <a:r>
                <a:rPr lang="ja-JP" altLang="en-US" b="1" dirty="0"/>
                <a:t>から、出力場所と名前を入力</a:t>
              </a:r>
              <a:endParaRPr lang="en-US" altLang="ja-JP" b="1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6806846" y="4523158"/>
              <a:ext cx="2311837" cy="30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 smtClean="0"/>
                <a:t>④　</a:t>
              </a:r>
              <a:r>
                <a:rPr lang="en-US" altLang="ja-JP" b="1" dirty="0" smtClean="0"/>
                <a:t>OK</a:t>
              </a:r>
              <a:r>
                <a:rPr lang="ja-JP" altLang="en-US" b="1" dirty="0" smtClean="0"/>
                <a:t>を入力</a:t>
              </a:r>
              <a:endParaRPr lang="en-US" altLang="ja-JP" b="1" dirty="0" smtClean="0"/>
            </a:p>
          </p:txBody>
        </p:sp>
      </p:grpSp>
      <p:sp>
        <p:nvSpPr>
          <p:cNvPr id="12" name="正方形/長方形 11"/>
          <p:cNvSpPr/>
          <p:nvPr/>
        </p:nvSpPr>
        <p:spPr>
          <a:xfrm>
            <a:off x="3592974" y="297263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592974" y="3622514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270823" y="4523158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459792" y="5099192"/>
            <a:ext cx="365806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077670" y="5145359"/>
            <a:ext cx="2985113" cy="524503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入力レイヤ：　切り取りたいレイヤ</a:t>
            </a:r>
            <a:endParaRPr kumimoji="1" lang="en-US" altLang="ja-JP" b="1" dirty="0" smtClean="0"/>
          </a:p>
          <a:p>
            <a:r>
              <a:rPr lang="ja-JP" altLang="en-US" b="1" dirty="0" smtClean="0"/>
              <a:t>クリップレイヤ：　クリップに使うレイヤ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4318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1764" y="1501821"/>
            <a:ext cx="4016092" cy="321287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14" y="230413"/>
            <a:ext cx="4354286" cy="348342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238367" y="948301"/>
            <a:ext cx="4769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奈良市と大和郡山市の範囲にある学校が抽出できた</a:t>
            </a:r>
            <a:endParaRPr kumimoji="1" lang="ja-JP" altLang="en-US" sz="16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00" y="3463384"/>
            <a:ext cx="3158929" cy="22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オーバーレイ分析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85890" y="1002302"/>
            <a:ext cx="3419886" cy="2253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</a:t>
            </a:r>
            <a:r>
              <a:rPr lang="ja-JP" altLang="en-US" b="1" dirty="0"/>
              <a:t>使用データ</a:t>
            </a:r>
            <a:r>
              <a:rPr lang="ja-JP" altLang="en-US" b="1" dirty="0" smtClean="0"/>
              <a:t>　</a:t>
            </a:r>
            <a:r>
              <a:rPr lang="en-US" altLang="ja-JP" b="1" dirty="0" smtClean="0"/>
              <a:t>]</a:t>
            </a:r>
          </a:p>
          <a:p>
            <a:r>
              <a:rPr lang="ja-JP" altLang="en-US" b="1" dirty="0"/>
              <a:t>「国土交通省国土政策局「国土数値情報（奈良県　行政</a:t>
            </a:r>
            <a:r>
              <a:rPr lang="ja-JP" altLang="en-US" b="1" dirty="0" smtClean="0"/>
              <a:t>区域、河川データ</a:t>
            </a:r>
            <a:r>
              <a:rPr lang="ja-JP" altLang="en-US" b="1" dirty="0"/>
              <a:t>）」を加工（座標変換</a:t>
            </a:r>
            <a:r>
              <a:rPr lang="en-US" altLang="ja-JP" b="1" dirty="0"/>
              <a:t>[SRID:2448]</a:t>
            </a:r>
            <a:r>
              <a:rPr lang="ja-JP" altLang="en-US" b="1" dirty="0"/>
              <a:t>）し利用（</a:t>
            </a:r>
            <a:r>
              <a:rPr lang="en-US" altLang="ja-JP" b="1" dirty="0"/>
              <a:t>http://nlftp.mlit.go.jp/ksj/</a:t>
            </a:r>
            <a:r>
              <a:rPr lang="ja-JP" altLang="en-US" b="1" dirty="0"/>
              <a:t>）</a:t>
            </a:r>
          </a:p>
          <a:p>
            <a:endParaRPr lang="ja-JP" altLang="en-US" b="1" dirty="0"/>
          </a:p>
          <a:p>
            <a:r>
              <a:rPr lang="ja-JP" altLang="en-US" b="1" dirty="0"/>
              <a:t>政府統計の総合窓口</a:t>
            </a:r>
            <a:r>
              <a:rPr lang="en-US" altLang="ja-JP" b="1" dirty="0"/>
              <a:t>(e-Stat)</a:t>
            </a:r>
            <a:r>
              <a:rPr lang="ja-JP" altLang="en-US" b="1" dirty="0"/>
              <a:t>（</a:t>
            </a:r>
            <a:r>
              <a:rPr lang="en-US" altLang="ja-JP" b="1" dirty="0"/>
              <a:t>http://www.e-stat.go.jp/</a:t>
            </a:r>
            <a:r>
              <a:rPr lang="ja-JP" altLang="en-US" b="1" dirty="0"/>
              <a:t>）奈良市、大和郡山市境界データを利用</a:t>
            </a:r>
          </a:p>
          <a:p>
            <a:endParaRPr kumimoji="1" lang="en-US" altLang="ja-JP" b="1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16230" y="3031135"/>
            <a:ext cx="1265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実習内容　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948115" y="3465372"/>
            <a:ext cx="3259015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A.</a:t>
            </a:r>
            <a:r>
              <a:rPr lang="ja-JP" altLang="en-US" b="1" dirty="0"/>
              <a:t>　</a:t>
            </a:r>
            <a:r>
              <a:rPr lang="ja-JP" altLang="en-US" b="1" dirty="0" smtClean="0"/>
              <a:t>大和郡山市のポリゴンと交差する河川を抽出する。</a:t>
            </a:r>
            <a:endParaRPr kumimoji="1" lang="en-US" altLang="ja-JP" b="1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8115" y="4331778"/>
            <a:ext cx="3257660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B</a:t>
            </a:r>
            <a:r>
              <a:rPr kumimoji="1" lang="en-US" altLang="ja-JP" b="1" dirty="0" smtClean="0"/>
              <a:t>.</a:t>
            </a:r>
            <a:r>
              <a:rPr kumimoji="1" lang="ja-JP" altLang="en-US" b="1" dirty="0" smtClean="0"/>
              <a:t>　奈良市の行政区域と町丁目界を一つにまとめる。</a:t>
            </a:r>
            <a:endParaRPr kumimoji="1" lang="en-US" altLang="ja-JP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1002302"/>
            <a:ext cx="4615543" cy="36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7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57" y="1291105"/>
            <a:ext cx="4393443" cy="351475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42900" y="151871"/>
            <a:ext cx="8305800" cy="581554"/>
          </a:xfrm>
        </p:spPr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基本的な空間解析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495800" y="733425"/>
            <a:ext cx="4582635" cy="463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[</a:t>
            </a:r>
            <a:r>
              <a:rPr kumimoji="1" lang="ja-JP" altLang="en-US" b="1" dirty="0" smtClean="0"/>
              <a:t>使用データ</a:t>
            </a:r>
            <a:r>
              <a:rPr kumimoji="1" lang="en-US" altLang="ja-JP" b="1" dirty="0" smtClean="0"/>
              <a:t>]</a:t>
            </a:r>
          </a:p>
          <a:p>
            <a:endParaRPr kumimoji="1" lang="en-US" altLang="ja-JP" b="1" dirty="0" smtClean="0"/>
          </a:p>
          <a:p>
            <a:r>
              <a:rPr lang="ja-JP" altLang="en-US" b="1" dirty="0" smtClean="0"/>
              <a:t>「</a:t>
            </a:r>
            <a:r>
              <a:rPr lang="ja-JP" altLang="en-US" b="1" dirty="0"/>
              <a:t>国土交通省国土政策局「国土数値情報</a:t>
            </a:r>
            <a:r>
              <a:rPr lang="ja-JP" altLang="en-US" b="1" dirty="0" smtClean="0"/>
              <a:t>（奈良県　行政区域、学校、河川データ）</a:t>
            </a:r>
            <a:r>
              <a:rPr lang="ja-JP" altLang="en-US" b="1" dirty="0"/>
              <a:t>」</a:t>
            </a:r>
            <a:r>
              <a:rPr lang="ja-JP" altLang="en-US" b="1" dirty="0" smtClean="0"/>
              <a:t>を加工（座標変換 </a:t>
            </a:r>
            <a:r>
              <a:rPr lang="en-US" altLang="ja-JP" b="1" dirty="0" smtClean="0"/>
              <a:t>EPSG:2448 </a:t>
            </a:r>
            <a:r>
              <a:rPr lang="ja-JP" altLang="en-US" b="1" dirty="0" smtClean="0"/>
              <a:t>）し利用（</a:t>
            </a:r>
            <a:r>
              <a:rPr lang="en-GB" altLang="ja-JP" b="1" dirty="0">
                <a:hlinkClick r:id="rId3"/>
              </a:rPr>
              <a:t>http://nlftp.mlit.go.jp/ksj/</a:t>
            </a:r>
            <a:r>
              <a:rPr lang="ja-JP" altLang="en-US" b="1" dirty="0" smtClean="0"/>
              <a:t>）</a:t>
            </a:r>
            <a:endParaRPr lang="en-US" altLang="ja-JP" b="1" dirty="0" smtClean="0"/>
          </a:p>
          <a:p>
            <a:endParaRPr lang="ja-JP" altLang="en-US" b="1" dirty="0"/>
          </a:p>
          <a:p>
            <a:r>
              <a:rPr lang="ja-JP" altLang="en-US" b="1" dirty="0" smtClean="0"/>
              <a:t>政府</a:t>
            </a:r>
            <a:r>
              <a:rPr lang="ja-JP" altLang="en-US" b="1" dirty="0"/>
              <a:t>統計の総合窓口</a:t>
            </a:r>
            <a:r>
              <a:rPr lang="en-US" altLang="ja-JP" b="1" dirty="0"/>
              <a:t>(</a:t>
            </a:r>
            <a:r>
              <a:rPr lang="en-GB" altLang="ja-JP" b="1" dirty="0"/>
              <a:t>e-Stat)</a:t>
            </a:r>
            <a:r>
              <a:rPr lang="ja-JP" altLang="en-GB" b="1" dirty="0"/>
              <a:t>（</a:t>
            </a:r>
            <a:r>
              <a:rPr lang="en-GB" altLang="ja-JP" b="1" dirty="0">
                <a:hlinkClick r:id="rId4"/>
              </a:rPr>
              <a:t>http://www.e-stat.go.jp</a:t>
            </a:r>
            <a:r>
              <a:rPr lang="en-GB" altLang="ja-JP" b="1" dirty="0" smtClean="0">
                <a:hlinkClick r:id="rId4"/>
              </a:rPr>
              <a:t>/</a:t>
            </a:r>
            <a:r>
              <a:rPr lang="ja-JP" altLang="en-GB" b="1" dirty="0" smtClean="0"/>
              <a:t>）</a:t>
            </a:r>
            <a:r>
              <a:rPr lang="ja-JP" altLang="en-US" b="1" dirty="0" smtClean="0"/>
              <a:t>奈良市、大和郡山市境界データを利用</a:t>
            </a:r>
            <a:endParaRPr lang="ja-JP" altLang="en-US" b="1" dirty="0"/>
          </a:p>
          <a:p>
            <a:endParaRPr kumimoji="1" lang="en-US" altLang="ja-JP" b="1" dirty="0" smtClean="0"/>
          </a:p>
          <a:p>
            <a:endParaRPr lang="en-US" altLang="ja-JP" b="1" dirty="0"/>
          </a:p>
          <a:p>
            <a:r>
              <a:rPr lang="en-US" altLang="ja-JP" b="1" dirty="0"/>
              <a:t>[</a:t>
            </a:r>
            <a:r>
              <a:rPr lang="ja-JP" altLang="en-US" b="1" dirty="0"/>
              <a:t>実習の内容</a:t>
            </a:r>
            <a:r>
              <a:rPr lang="en-US" altLang="ja-JP" b="1" dirty="0"/>
              <a:t>]</a:t>
            </a:r>
          </a:p>
          <a:p>
            <a:endParaRPr lang="en-US" altLang="ja-JP" b="1" dirty="0"/>
          </a:p>
          <a:p>
            <a:r>
              <a:rPr lang="en-US" altLang="ja-JP" b="1" dirty="0"/>
              <a:t>1</a:t>
            </a:r>
            <a:r>
              <a:rPr lang="ja-JP" altLang="en-US" b="1" dirty="0"/>
              <a:t>　基本量の測定と空間オブジェクトの選択</a:t>
            </a:r>
          </a:p>
          <a:p>
            <a:r>
              <a:rPr lang="ja-JP" altLang="en-US" b="1" dirty="0"/>
              <a:t>      </a:t>
            </a:r>
            <a:r>
              <a:rPr lang="en-US" altLang="ja-JP" b="1" dirty="0"/>
              <a:t>A.  </a:t>
            </a:r>
            <a:r>
              <a:rPr lang="ja-JP" altLang="en-US" b="1" dirty="0"/>
              <a:t>手動で、長さ </a:t>
            </a:r>
            <a:r>
              <a:rPr lang="en-US" altLang="ja-JP" b="1" dirty="0"/>
              <a:t>or </a:t>
            </a:r>
            <a:r>
              <a:rPr lang="ja-JP" altLang="en-US" b="1" dirty="0"/>
              <a:t>面積 を計測する方法</a:t>
            </a:r>
          </a:p>
          <a:p>
            <a:r>
              <a:rPr lang="ja-JP" altLang="en-US" b="1" dirty="0"/>
              <a:t>　　 </a:t>
            </a:r>
            <a:r>
              <a:rPr lang="en-US" altLang="ja-JP" b="1" dirty="0"/>
              <a:t>B.</a:t>
            </a:r>
            <a:r>
              <a:rPr lang="ja-JP" altLang="en-US" b="1" dirty="0"/>
              <a:t>　フィールド演算から、長さ </a:t>
            </a:r>
            <a:r>
              <a:rPr lang="en-US" altLang="ja-JP" b="1" dirty="0"/>
              <a:t>or </a:t>
            </a:r>
            <a:r>
              <a:rPr lang="ja-JP" altLang="en-US" b="1" dirty="0"/>
              <a:t>面積 を計算する方法</a:t>
            </a:r>
          </a:p>
          <a:p>
            <a:endParaRPr lang="ja-JP" altLang="en-US" b="1" dirty="0"/>
          </a:p>
          <a:p>
            <a:r>
              <a:rPr lang="en-US" altLang="ja-JP" b="1" dirty="0"/>
              <a:t>2  </a:t>
            </a:r>
            <a:r>
              <a:rPr lang="ja-JP" altLang="en-US" b="1" dirty="0"/>
              <a:t>その他の空間データの操作</a:t>
            </a:r>
          </a:p>
          <a:p>
            <a:r>
              <a:rPr lang="ja-JP" altLang="en-US" b="1" dirty="0"/>
              <a:t>　</a:t>
            </a:r>
            <a:r>
              <a:rPr lang="en-US" altLang="ja-JP" b="1" dirty="0"/>
              <a:t>A.</a:t>
            </a:r>
            <a:r>
              <a:rPr lang="ja-JP" altLang="en-US" b="1" dirty="0"/>
              <a:t>クリップ</a:t>
            </a:r>
            <a:r>
              <a:rPr lang="en-US" altLang="ja-JP" b="1" dirty="0"/>
              <a:t>(Clip)</a:t>
            </a:r>
            <a:r>
              <a:rPr lang="ja-JP" altLang="en-US" b="1" dirty="0"/>
              <a:t>　</a:t>
            </a:r>
            <a:r>
              <a:rPr lang="en-US" altLang="ja-JP" b="1" dirty="0"/>
              <a:t>B.</a:t>
            </a:r>
            <a:r>
              <a:rPr lang="ja-JP" altLang="en-US" b="1" dirty="0"/>
              <a:t>マージ</a:t>
            </a:r>
            <a:r>
              <a:rPr lang="en-US" altLang="ja-JP" b="1" dirty="0"/>
              <a:t>(Merge)</a:t>
            </a:r>
            <a:r>
              <a:rPr lang="ja-JP" altLang="en-US" b="1" dirty="0"/>
              <a:t>　</a:t>
            </a:r>
            <a:r>
              <a:rPr lang="en-US" altLang="ja-JP" b="1" dirty="0"/>
              <a:t>C.</a:t>
            </a:r>
            <a:r>
              <a:rPr lang="ja-JP" altLang="en-US" b="1" dirty="0"/>
              <a:t>ディゾルブ</a:t>
            </a:r>
            <a:r>
              <a:rPr lang="en-US" altLang="ja-JP" b="1" dirty="0"/>
              <a:t>(Dissolve)</a:t>
            </a:r>
          </a:p>
          <a:p>
            <a:endParaRPr lang="en-US" altLang="ja-JP" b="1" dirty="0"/>
          </a:p>
          <a:p>
            <a:r>
              <a:rPr lang="en-US" altLang="ja-JP" b="1" dirty="0"/>
              <a:t>3  </a:t>
            </a:r>
            <a:r>
              <a:rPr lang="ja-JP" altLang="en-US" b="1" dirty="0"/>
              <a:t>オーバーレイ分析</a:t>
            </a:r>
          </a:p>
          <a:p>
            <a:r>
              <a:rPr lang="ja-JP" altLang="en-US" b="1" dirty="0"/>
              <a:t>   </a:t>
            </a:r>
            <a:r>
              <a:rPr lang="en-US" altLang="ja-JP" b="1" dirty="0"/>
              <a:t>A.</a:t>
            </a:r>
            <a:r>
              <a:rPr lang="ja-JP" altLang="en-US" b="1" dirty="0"/>
              <a:t>インターセクト</a:t>
            </a:r>
            <a:r>
              <a:rPr lang="en-US" altLang="ja-JP" b="1" dirty="0"/>
              <a:t>(Intersect) </a:t>
            </a:r>
            <a:r>
              <a:rPr lang="ja-JP" altLang="en-US" b="1" dirty="0"/>
              <a:t>　</a:t>
            </a:r>
            <a:r>
              <a:rPr lang="en-US" altLang="ja-JP" b="1" dirty="0"/>
              <a:t>B. </a:t>
            </a:r>
            <a:r>
              <a:rPr lang="ja-JP" altLang="en-US" b="1" dirty="0"/>
              <a:t>ユニオン</a:t>
            </a:r>
            <a:r>
              <a:rPr lang="en-US" altLang="ja-JP" b="1" dirty="0"/>
              <a:t>(Union) </a:t>
            </a:r>
          </a:p>
        </p:txBody>
      </p:sp>
    </p:spTree>
    <p:extLst>
      <p:ext uri="{BB962C8B-B14F-4D97-AF65-F5344CB8AC3E}">
        <p14:creationId xmlns:p14="http://schemas.microsoft.com/office/powerpoint/2010/main" val="111532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51" y="1152082"/>
            <a:ext cx="4205810" cy="33646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927191"/>
            <a:ext cx="3781425" cy="30384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u="none" dirty="0">
                <a:solidFill>
                  <a:srgbClr val="0070C0"/>
                </a:solidFill>
              </a:rPr>
              <a:t>A.</a:t>
            </a:r>
            <a:r>
              <a:rPr lang="ja-JP" altLang="en-US" sz="3200" u="none" dirty="0">
                <a:solidFill>
                  <a:srgbClr val="0070C0"/>
                </a:solidFill>
              </a:rPr>
              <a:t>　インターセクト</a:t>
            </a:r>
            <a:r>
              <a:rPr lang="en-US" altLang="ja-JP" sz="3200" u="none" dirty="0">
                <a:solidFill>
                  <a:srgbClr val="0070C0"/>
                </a:solidFill>
              </a:rPr>
              <a:t>(Intersect</a:t>
            </a:r>
            <a:r>
              <a:rPr lang="en-US" altLang="ja-JP" sz="3200" u="none" dirty="0" smtClean="0">
                <a:solidFill>
                  <a:srgbClr val="0070C0"/>
                </a:solidFill>
              </a:rPr>
              <a:t>)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355609" y="707787"/>
            <a:ext cx="2374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ベクター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空間演算ツール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交差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23148" y="2278063"/>
            <a:ext cx="253692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　入力ベクタレイヤを河川</a:t>
            </a:r>
            <a:r>
              <a:rPr lang="ja-JP" altLang="en-US" dirty="0" smtClean="0"/>
              <a:t>に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623148" y="2832729"/>
            <a:ext cx="257502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r>
              <a:rPr kumimoji="1" lang="ja-JP" altLang="en-US" dirty="0" smtClean="0"/>
              <a:t>　交差レイヤを</a:t>
            </a:r>
            <a:r>
              <a:rPr lang="ja-JP" altLang="en-US" dirty="0" smtClean="0"/>
              <a:t>大和郡山市</a:t>
            </a:r>
            <a:r>
              <a:rPr kumimoji="1" lang="ja-JP" altLang="en-US" dirty="0" smtClean="0"/>
              <a:t>にする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33198" y="3437387"/>
            <a:ext cx="2301788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③　ブラウズ</a:t>
            </a:r>
            <a:r>
              <a:rPr lang="ja-JP" altLang="en-US" dirty="0"/>
              <a:t>から、出力場所と名前を入力</a:t>
            </a:r>
            <a:endParaRPr lang="en-US" altLang="ja-JP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623148" y="4202848"/>
            <a:ext cx="231183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④　</a:t>
            </a:r>
            <a:r>
              <a:rPr lang="en-US" altLang="ja-JP" dirty="0" smtClean="0"/>
              <a:t>OK</a:t>
            </a:r>
            <a:r>
              <a:rPr lang="ja-JP" altLang="en-US" dirty="0" smtClean="0"/>
              <a:t>を入力</a:t>
            </a:r>
            <a:endParaRPr lang="en-US" altLang="ja-JP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3645263" y="2184152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3281061" y="286474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013072" y="410557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5337958" y="453046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1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29514"/>
            <a:ext cx="5562600" cy="445008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572000" y="1051350"/>
            <a:ext cx="449995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大和郡山市</a:t>
            </a:r>
            <a:r>
              <a:rPr kumimoji="1" lang="ja-JP" altLang="en-US" sz="1600" b="1" dirty="0" smtClean="0"/>
              <a:t>と交差するレイヤが新規に作成された</a:t>
            </a:r>
            <a:endParaRPr kumimoji="1" lang="ja-JP" altLang="en-US" sz="16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418476" y="5168088"/>
            <a:ext cx="4725524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※</a:t>
            </a:r>
            <a:r>
              <a:rPr lang="ja-JP" altLang="en-US" b="1" dirty="0" smtClean="0"/>
              <a:t>属性情報をチェックしクリップとの違いを確認する。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61122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838200"/>
            <a:ext cx="5325370" cy="428101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2835686"/>
            <a:ext cx="4009811" cy="27573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u="none" dirty="0" smtClean="0">
                <a:solidFill>
                  <a:srgbClr val="0070C0"/>
                </a:solidFill>
              </a:rPr>
              <a:t>B.</a:t>
            </a:r>
            <a:r>
              <a:rPr lang="ja-JP" altLang="en-US" sz="3200" u="none" dirty="0">
                <a:solidFill>
                  <a:srgbClr val="0070C0"/>
                </a:solidFill>
              </a:rPr>
              <a:t>　</a:t>
            </a:r>
            <a:r>
              <a:rPr lang="ja-JP" altLang="en-US" sz="3200" u="none" dirty="0" smtClean="0">
                <a:solidFill>
                  <a:srgbClr val="0070C0"/>
                </a:solidFill>
              </a:rPr>
              <a:t>ユニオン </a:t>
            </a:r>
            <a:r>
              <a:rPr lang="en-US" altLang="ja-JP" sz="3200" u="none" dirty="0" smtClean="0">
                <a:solidFill>
                  <a:srgbClr val="0070C0"/>
                </a:solidFill>
              </a:rPr>
              <a:t>(Union)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07077" y="2989673"/>
            <a:ext cx="2536923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　入力ベクタレイヤを奈良市</a:t>
            </a:r>
            <a:r>
              <a:rPr lang="ja-JP" altLang="en-US" dirty="0" smtClean="0"/>
              <a:t>に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07077" y="3544339"/>
            <a:ext cx="257502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②</a:t>
            </a:r>
            <a:r>
              <a:rPr kumimoji="1" lang="ja-JP" altLang="en-US" dirty="0" smtClean="0"/>
              <a:t>　</a:t>
            </a:r>
            <a:r>
              <a:rPr lang="ja-JP" altLang="en-US" dirty="0" smtClean="0"/>
              <a:t>統合レイヤを奈良県</a:t>
            </a:r>
            <a:r>
              <a:rPr kumimoji="1" lang="ja-JP" altLang="en-US" dirty="0" smtClean="0"/>
              <a:t>にする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17127" y="4148997"/>
            <a:ext cx="2301788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③　ブラウズ</a:t>
            </a:r>
            <a:r>
              <a:rPr lang="ja-JP" altLang="en-US" dirty="0"/>
              <a:t>から、出力場所と名前を入力</a:t>
            </a:r>
            <a:endParaRPr lang="en-US" altLang="ja-JP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607077" y="4914458"/>
            <a:ext cx="231183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④　</a:t>
            </a:r>
            <a:r>
              <a:rPr lang="en-US" altLang="ja-JP" dirty="0" smtClean="0"/>
              <a:t>OK</a:t>
            </a:r>
            <a:r>
              <a:rPr lang="ja-JP" altLang="en-US" dirty="0" smtClean="0"/>
              <a:t>を入力</a:t>
            </a:r>
            <a:endParaRPr lang="en-US" altLang="ja-JP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05164" y="1068701"/>
            <a:ext cx="23615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0070C0"/>
                </a:solidFill>
              </a:rPr>
              <a:t>ベクター</a:t>
            </a:r>
            <a:endParaRPr kumimoji="1"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空間演算ツール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</a:rPr>
              <a:t>＞　</a:t>
            </a:r>
            <a:r>
              <a:rPr lang="ja-JP" altLang="en-US" sz="2000" b="1" dirty="0">
                <a:solidFill>
                  <a:srgbClr val="0070C0"/>
                </a:solidFill>
              </a:rPr>
              <a:t>統合</a:t>
            </a:r>
            <a:endParaRPr lang="en-US" altLang="ja-JP" sz="2000" b="1" dirty="0" smtClean="0">
              <a:solidFill>
                <a:srgbClr val="0070C0"/>
              </a:solidFill>
            </a:endParaRPr>
          </a:p>
          <a:p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352800" y="3142198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3098736" y="3587396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②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534901" y="4254599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4572000" y="5119211"/>
            <a:ext cx="36420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12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8" y="111397"/>
            <a:ext cx="6865257" cy="549220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822961" y="1148443"/>
            <a:ext cx="3785011" cy="3084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奈良県と奈良市町丁目のポリゴンが統合された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96659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263747"/>
            <a:ext cx="8305800" cy="581554"/>
          </a:xfrm>
        </p:spPr>
        <p:txBody>
          <a:bodyPr>
            <a:normAutofit fontScale="90000"/>
          </a:bodyPr>
          <a:lstStyle/>
          <a:p>
            <a:r>
              <a:rPr lang="ja-JP" altLang="en-US" sz="3600" b="1" u="none" dirty="0" smtClean="0">
                <a:solidFill>
                  <a:srgbClr val="0070C0"/>
                </a:solidFill>
              </a:rPr>
              <a:t>基本量の測定と</a:t>
            </a:r>
            <a:r>
              <a:rPr lang="ja-JP" altLang="en-US" sz="3200" b="1" u="none" dirty="0">
                <a:solidFill>
                  <a:srgbClr val="0070C0"/>
                </a:solidFill>
              </a:rPr>
              <a:t>空間オブジェクトの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選択</a:t>
            </a:r>
            <a:endParaRPr kumimoji="1" lang="ja-JP" altLang="en-US" b="1" u="none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27185" y="3280136"/>
            <a:ext cx="362124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A.</a:t>
            </a:r>
            <a:r>
              <a:rPr kumimoji="1" lang="ja-JP" altLang="en-US" b="1" dirty="0" smtClean="0"/>
              <a:t>　手動で、長さ </a:t>
            </a:r>
            <a:r>
              <a:rPr lang="ja-JP" altLang="en-US" b="1" dirty="0"/>
              <a:t>と</a:t>
            </a:r>
            <a:r>
              <a:rPr kumimoji="1" lang="en-US" altLang="ja-JP" b="1" dirty="0" smtClean="0"/>
              <a:t> </a:t>
            </a:r>
            <a:r>
              <a:rPr kumimoji="1" lang="ja-JP" altLang="en-US" b="1" dirty="0" smtClean="0"/>
              <a:t>面積 を計測する（猿沢池）</a:t>
            </a:r>
            <a:endParaRPr kumimoji="1" lang="en-US" altLang="ja-JP" b="1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7606" y="1363793"/>
            <a:ext cx="138691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使用データ　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20159" y="1700959"/>
            <a:ext cx="354761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「国土交通省国土政策局「国土数値情報</a:t>
            </a:r>
            <a:r>
              <a:rPr lang="ja-JP" altLang="en-US" b="1" dirty="0" smtClean="0"/>
              <a:t>（</a:t>
            </a:r>
            <a:r>
              <a:rPr lang="ja-JP" altLang="en-US" b="1" dirty="0"/>
              <a:t>奈良県</a:t>
            </a:r>
            <a:r>
              <a:rPr lang="ja-JP" altLang="en-US" b="1" dirty="0" smtClean="0"/>
              <a:t>　行政区域データ　）</a:t>
            </a:r>
            <a:r>
              <a:rPr lang="ja-JP" altLang="en-US" b="1" dirty="0"/>
              <a:t>」</a:t>
            </a:r>
            <a:r>
              <a:rPr lang="ja-JP" altLang="en-US" b="1" dirty="0" smtClean="0"/>
              <a:t>を利用</a:t>
            </a:r>
            <a:endParaRPr lang="en-US" altLang="ja-JP" b="1" dirty="0" smtClean="0"/>
          </a:p>
          <a:p>
            <a:endParaRPr lang="en-US" altLang="ja-JP" b="1" dirty="0" smtClean="0"/>
          </a:p>
          <a:p>
            <a:r>
              <a:rPr lang="ja-JP" altLang="en-US" b="1" dirty="0" smtClean="0"/>
              <a:t>地理院タイルを利用</a:t>
            </a:r>
            <a:endParaRPr lang="en-US" altLang="ja-JP" b="1" dirty="0" smtClean="0"/>
          </a:p>
          <a:p>
            <a:r>
              <a:rPr kumimoji="1" lang="en-US" altLang="ja-JP" sz="1050" b="1" dirty="0" smtClean="0"/>
              <a:t>※</a:t>
            </a:r>
            <a:r>
              <a:rPr lang="ja-JP" altLang="en-US" sz="1050" b="1" dirty="0" smtClean="0"/>
              <a:t>（タイルレイヤプラグインから標準地図を読み込んでおく）</a:t>
            </a:r>
            <a:endParaRPr lang="en-US" altLang="ja-JP" sz="105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66181" y="2829622"/>
            <a:ext cx="12650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</a:t>
            </a:r>
            <a:r>
              <a:rPr lang="ja-JP" altLang="en-US" b="1" dirty="0" smtClean="0"/>
              <a:t>　実習内容　</a:t>
            </a:r>
            <a:r>
              <a:rPr lang="en-US" altLang="ja-JP" b="1" dirty="0" smtClean="0"/>
              <a:t>]</a:t>
            </a:r>
            <a:endParaRPr kumimoji="1" lang="en-US" altLang="ja-JP" b="1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320159" y="3714373"/>
            <a:ext cx="3257660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B</a:t>
            </a:r>
            <a:r>
              <a:rPr kumimoji="1" lang="en-US" altLang="ja-JP" b="1" dirty="0" smtClean="0"/>
              <a:t>.</a:t>
            </a:r>
            <a:r>
              <a:rPr kumimoji="1" lang="ja-JP" altLang="en-US" b="1" dirty="0" smtClean="0"/>
              <a:t>　フィールド演算から、長さ と</a:t>
            </a:r>
            <a:r>
              <a:rPr kumimoji="1" lang="en-US" altLang="ja-JP" b="1" dirty="0" smtClean="0"/>
              <a:t> </a:t>
            </a:r>
            <a:r>
              <a:rPr kumimoji="1" lang="ja-JP" altLang="en-US" b="1" dirty="0" smtClean="0"/>
              <a:t>面積 を計測する（奈良県行政区域）</a:t>
            </a:r>
            <a:endParaRPr kumimoji="1" lang="en-US" altLang="ja-JP" b="1" dirty="0" smtClean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01" y="1363793"/>
            <a:ext cx="4505312" cy="36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4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7" y="668950"/>
            <a:ext cx="5977505" cy="478200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A.</a:t>
            </a:r>
            <a:r>
              <a:rPr lang="ja-JP" altLang="en-US" sz="3200" b="1" u="none" dirty="0">
                <a:solidFill>
                  <a:srgbClr val="0070C0"/>
                </a:solidFill>
              </a:rPr>
              <a:t>　手動で、長さ と</a:t>
            </a:r>
            <a:r>
              <a:rPr lang="en-US" altLang="ja-JP" sz="3200" b="1" u="none" dirty="0" smtClean="0">
                <a:solidFill>
                  <a:srgbClr val="0070C0"/>
                </a:solidFill>
              </a:rPr>
              <a:t> </a:t>
            </a:r>
            <a:r>
              <a:rPr lang="ja-JP" altLang="en-US" sz="3200" b="1" u="none" dirty="0">
                <a:solidFill>
                  <a:srgbClr val="0070C0"/>
                </a:solidFill>
              </a:rPr>
              <a:t>面積 を計測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812064" y="847946"/>
            <a:ext cx="34290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6754" y="1163688"/>
            <a:ext cx="1935843" cy="5451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グループ化 3"/>
          <p:cNvGrpSpPr/>
          <p:nvPr/>
        </p:nvGrpSpPr>
        <p:grpSpPr>
          <a:xfrm>
            <a:off x="7122886" y="2479655"/>
            <a:ext cx="1812086" cy="933598"/>
            <a:chOff x="7122886" y="2479655"/>
            <a:chExt cx="1812086" cy="933598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7122886" y="2479655"/>
              <a:ext cx="15247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線の長さを測る</a:t>
              </a:r>
              <a:endParaRPr kumimoji="1" lang="ja-JP" altLang="en-US" sz="1600" b="1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637822" y="3074699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　面積を測る</a:t>
              </a:r>
              <a:endParaRPr kumimoji="1" lang="ja-JP" altLang="en-US" sz="1600" b="1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637822" y="2788073"/>
              <a:ext cx="1106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 smtClean="0"/>
                <a:t>or</a:t>
              </a:r>
              <a:endParaRPr kumimoji="1" lang="ja-JP" altLang="en-US" sz="1600" b="1" dirty="0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832033" y="5440388"/>
            <a:ext cx="747993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奈良市、大和郡山市境界</a:t>
            </a:r>
            <a:r>
              <a:rPr lang="ja-JP" altLang="en-US" b="1" dirty="0" smtClean="0"/>
              <a:t>データを読み込み位置合わせを行ったのちに、地理院タイルを読み込む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7767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81" y="751982"/>
            <a:ext cx="5617389" cy="449391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17715" y="142287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猿沢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池の周長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を測定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093603" y="2420256"/>
            <a:ext cx="975085" cy="108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 flipH="1">
            <a:off x="1979628" y="2528722"/>
            <a:ext cx="2984258" cy="13467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17715" y="3936011"/>
            <a:ext cx="242388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池の外周を縁取るように、点を打ち、最初の点と重なったところで右クリック</a:t>
            </a:r>
            <a:endParaRPr kumimoji="1" lang="en-US" altLang="ja-JP" b="1" dirty="0" smtClean="0"/>
          </a:p>
          <a:p>
            <a:r>
              <a:rPr lang="ja-JP" altLang="en-US" b="1" dirty="0"/>
              <a:t>　</a:t>
            </a:r>
            <a:r>
              <a:rPr lang="ja-JP" altLang="en-US" b="1" dirty="0" smtClean="0"/>
              <a:t>線の長さが計測される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39017" y="5113346"/>
            <a:ext cx="242388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/>
              <a:t>※ </a:t>
            </a:r>
            <a:r>
              <a:rPr kumimoji="1" lang="ja-JP" altLang="en-US" b="1" dirty="0" smtClean="0"/>
              <a:t>計測結果に個人差がある</a:t>
            </a:r>
            <a:endParaRPr kumimoji="1" lang="ja-JP" altLang="en-US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161" y="5421764"/>
            <a:ext cx="25058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※</a:t>
            </a:r>
            <a:r>
              <a:rPr kumimoji="1" lang="ja-JP" altLang="en-US" b="1" dirty="0" smtClean="0"/>
              <a:t>　手動　</a:t>
            </a:r>
            <a:r>
              <a:rPr lang="ja-JP" altLang="en-US" b="1" dirty="0"/>
              <a:t>－</a:t>
            </a:r>
            <a:r>
              <a:rPr kumimoji="1" lang="ja-JP" altLang="en-US" b="1" dirty="0" smtClean="0"/>
              <a:t>　周長：</a:t>
            </a:r>
            <a:r>
              <a:rPr lang="en-US" altLang="ja-JP" b="1" dirty="0"/>
              <a:t> 338.459m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83139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81" y="909635"/>
            <a:ext cx="5640161" cy="4512129"/>
          </a:xfrm>
          <a:prstGeom prst="rect">
            <a:avLst/>
          </a:prstGeom>
        </p:spPr>
      </p:pic>
      <p:sp>
        <p:nvSpPr>
          <p:cNvPr id="4" name="タイトル 3"/>
          <p:cNvSpPr txBox="1">
            <a:spLocks noGrp="1"/>
          </p:cNvSpPr>
          <p:nvPr>
            <p:ph type="title"/>
          </p:nvPr>
        </p:nvSpPr>
        <p:spPr>
          <a:xfrm>
            <a:off x="217715" y="111824"/>
            <a:ext cx="38331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猿沢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池の面積</a:t>
            </a:r>
            <a:r>
              <a:rPr kumimoji="1" lang="ja-JP" altLang="en-US" sz="3200" b="1" u="none" dirty="0" smtClean="0">
                <a:solidFill>
                  <a:srgbClr val="0070C0"/>
                </a:solidFill>
              </a:rPr>
              <a:t>を</a:t>
            </a:r>
            <a:r>
              <a:rPr lang="ja-JP" altLang="en-US" sz="3200" b="1" u="none" dirty="0">
                <a:solidFill>
                  <a:srgbClr val="0070C0"/>
                </a:solidFill>
              </a:rPr>
              <a:t>測定</a:t>
            </a:r>
            <a:endParaRPr kumimoji="1" lang="ja-JP" altLang="en-US" sz="3200" b="1" u="none" dirty="0">
              <a:solidFill>
                <a:srgbClr val="0070C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308598" y="2201924"/>
            <a:ext cx="1219200" cy="10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 flipH="1">
            <a:off x="2134265" y="2303524"/>
            <a:ext cx="3174333" cy="16324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217715" y="3936011"/>
            <a:ext cx="2423885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池の外周を縁取るように、点を打ち、最初の点と重なったところで右クリック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b="1" dirty="0"/>
              <a:t>池</a:t>
            </a:r>
            <a:r>
              <a:rPr lang="ja-JP" altLang="en-US" b="1" dirty="0" smtClean="0"/>
              <a:t>の面積が計測される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9017" y="5113346"/>
            <a:ext cx="242388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 </a:t>
            </a:r>
            <a:r>
              <a:rPr kumimoji="1" lang="ja-JP" altLang="en-US" dirty="0" smtClean="0"/>
              <a:t>計測結果に個人差がある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161" y="5421764"/>
            <a:ext cx="270138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　手動　</a:t>
            </a:r>
            <a:r>
              <a:rPr lang="ja-JP" altLang="en-US" dirty="0"/>
              <a:t>－</a:t>
            </a:r>
            <a:r>
              <a:rPr kumimoji="1" lang="ja-JP" altLang="en-US" dirty="0" smtClean="0"/>
              <a:t>　面積：</a:t>
            </a:r>
            <a:r>
              <a:rPr lang="en-US" altLang="ja-JP" dirty="0"/>
              <a:t> 7,320.962 m²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967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65" y="1017150"/>
            <a:ext cx="6217600" cy="462007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9" y="1422306"/>
            <a:ext cx="6011750" cy="410503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0765" y="58524"/>
            <a:ext cx="8305800" cy="581554"/>
          </a:xfrm>
        </p:spPr>
        <p:txBody>
          <a:bodyPr>
            <a:noAutofit/>
          </a:bodyPr>
          <a:lstStyle/>
          <a:p>
            <a:r>
              <a:rPr lang="en-US" altLang="ja-JP" sz="3200" b="1" u="none" dirty="0" smtClean="0">
                <a:solidFill>
                  <a:srgbClr val="0070C0"/>
                </a:solidFill>
              </a:rPr>
              <a:t>B.</a:t>
            </a:r>
            <a:r>
              <a:rPr lang="ja-JP" altLang="en-US" sz="3200" b="1" u="none" dirty="0">
                <a:solidFill>
                  <a:srgbClr val="0070C0"/>
                </a:solidFill>
              </a:rPr>
              <a:t>　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フィールド演算で</a:t>
            </a:r>
            <a:r>
              <a:rPr lang="ja-JP" altLang="en-US" sz="3200" b="1" u="none" dirty="0">
                <a:solidFill>
                  <a:srgbClr val="0070C0"/>
                </a:solidFill>
              </a:rPr>
              <a:t>、長さ </a:t>
            </a:r>
            <a:r>
              <a:rPr lang="en-US" altLang="ja-JP" sz="3200" b="1" u="none" dirty="0">
                <a:solidFill>
                  <a:srgbClr val="0070C0"/>
                </a:solidFill>
              </a:rPr>
              <a:t>or </a:t>
            </a:r>
            <a:r>
              <a:rPr lang="ja-JP" altLang="en-US" sz="3200" b="1" u="none" dirty="0">
                <a:solidFill>
                  <a:srgbClr val="0070C0"/>
                </a:solidFill>
              </a:rPr>
              <a:t>面積 を計測</a:t>
            </a:r>
            <a:r>
              <a:rPr lang="ja-JP" altLang="en-US" sz="3200" b="1" u="none" dirty="0" smtClean="0">
                <a:solidFill>
                  <a:srgbClr val="0070C0"/>
                </a:solidFill>
              </a:rPr>
              <a:t>する</a:t>
            </a:r>
            <a:endParaRPr kumimoji="1" lang="ja-JP" altLang="en-US" sz="3200" u="none" dirty="0">
              <a:solidFill>
                <a:srgbClr val="0070C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651000" y="1600200"/>
            <a:ext cx="190500" cy="165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1930759" y="1094101"/>
            <a:ext cx="4745812" cy="531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749501" y="871584"/>
            <a:ext cx="2106667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①属性テーブルを開き</a:t>
            </a:r>
            <a:r>
              <a:rPr lang="ja-JP" altLang="en-US" dirty="0" smtClean="0"/>
              <a:t>、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編集</a:t>
            </a:r>
            <a:r>
              <a:rPr kumimoji="1" lang="ja-JP" altLang="en-US" dirty="0" smtClean="0"/>
              <a:t>モードに切り替える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848100" y="1612900"/>
            <a:ext cx="16510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>
            <a:off x="4608644" y="1797960"/>
            <a:ext cx="3003305" cy="2178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7101383" y="4010816"/>
            <a:ext cx="20826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②フィールド計算機を開く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07415" y="3478182"/>
            <a:ext cx="884578" cy="150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722260" y="556202"/>
            <a:ext cx="6251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b="1" dirty="0"/>
              <a:t>奈良県の行政区域データから市町村の境界の長さと面積を計算する。</a:t>
            </a:r>
          </a:p>
        </p:txBody>
      </p:sp>
    </p:spTree>
    <p:extLst>
      <p:ext uri="{BB962C8B-B14F-4D97-AF65-F5344CB8AC3E}">
        <p14:creationId xmlns:p14="http://schemas.microsoft.com/office/powerpoint/2010/main" val="408471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5405" cy="560886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905405" y="936171"/>
            <a:ext cx="237417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②</a:t>
            </a:r>
            <a:r>
              <a:rPr kumimoji="1" lang="ja-JP" altLang="en-US" b="1" dirty="0" smtClean="0"/>
              <a:t>　フィールド名：　</a:t>
            </a:r>
            <a:r>
              <a:rPr kumimoji="1" lang="en-US" altLang="ja-JP" b="1" dirty="0" smtClean="0"/>
              <a:t>perimeter</a:t>
            </a:r>
            <a:endParaRPr kumimoji="1" lang="ja-JP" altLang="en-US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05405" y="1396989"/>
            <a:ext cx="251786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③</a:t>
            </a:r>
            <a:r>
              <a:rPr kumimoji="1" lang="ja-JP" altLang="en-US" b="1" dirty="0" smtClean="0"/>
              <a:t>　出力フィールドタイプ：　</a:t>
            </a:r>
            <a:r>
              <a:rPr lang="en-US" altLang="ja-JP" b="1" dirty="0" smtClean="0"/>
              <a:t>real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16953" y="2571039"/>
            <a:ext cx="3298019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　⑥　関数：　</a:t>
            </a:r>
            <a:endParaRPr lang="en-US" altLang="ja-JP" b="1" dirty="0" smtClean="0"/>
          </a:p>
          <a:p>
            <a:r>
              <a:rPr lang="ja-JP" altLang="en-US" b="1" dirty="0" smtClean="0"/>
              <a:t> ジオメトリから</a:t>
            </a:r>
            <a:r>
              <a:rPr lang="en-US" altLang="ja-JP" b="1" dirty="0" smtClean="0"/>
              <a:t>$perimeter</a:t>
            </a:r>
            <a:r>
              <a:rPr lang="ja-JP" altLang="en-US" b="1" dirty="0" smtClean="0"/>
              <a:t>をダブルクリック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774120" y="3199744"/>
            <a:ext cx="239341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式に</a:t>
            </a:r>
            <a:r>
              <a:rPr lang="en-US" altLang="ja-JP" b="1" dirty="0" smtClean="0"/>
              <a:t>$perimeter</a:t>
            </a:r>
            <a:r>
              <a:rPr lang="ja-JP" altLang="en-US" b="1" dirty="0" smtClean="0"/>
              <a:t>が表示される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05405" y="1829805"/>
            <a:ext cx="215636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④</a:t>
            </a:r>
            <a:r>
              <a:rPr kumimoji="1" lang="ja-JP" altLang="en-US" b="1" dirty="0" smtClean="0"/>
              <a:t>　出力フィールド幅：　</a:t>
            </a:r>
            <a:r>
              <a:rPr lang="en-US" altLang="ja-JP" b="1" dirty="0" smtClean="0"/>
              <a:t>10</a:t>
            </a:r>
            <a:endParaRPr kumimoji="1" lang="ja-JP" altLang="en-US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12323" y="2150928"/>
            <a:ext cx="114486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⑤</a:t>
            </a:r>
            <a:r>
              <a:rPr lang="ja-JP" altLang="en-US" b="1" dirty="0" smtClean="0"/>
              <a:t>　精度</a:t>
            </a:r>
            <a:r>
              <a:rPr kumimoji="1" lang="ja-JP" altLang="en-US" b="1" dirty="0" smtClean="0"/>
              <a:t>：　</a:t>
            </a:r>
            <a:r>
              <a:rPr lang="en-US" altLang="ja-JP" b="1" dirty="0"/>
              <a:t>5</a:t>
            </a:r>
            <a:endParaRPr kumimoji="1" lang="ja-JP" altLang="en-US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986311" y="1853209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b="1" dirty="0" smtClean="0"/>
              <a:t>※</a:t>
            </a:r>
            <a:r>
              <a:rPr lang="ja-JP" altLang="en-US" sz="1050" b="1" dirty="0" smtClean="0"/>
              <a:t>任意で変更可</a:t>
            </a:r>
            <a:endParaRPr kumimoji="1" lang="ja-JP" altLang="en-US" sz="105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95181" y="2220615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b="1" dirty="0" smtClean="0"/>
              <a:t>※</a:t>
            </a:r>
            <a:r>
              <a:rPr lang="ja-JP" altLang="en-US" sz="1050" b="1" dirty="0" smtClean="0"/>
              <a:t>任意で変更可</a:t>
            </a:r>
            <a:endParaRPr kumimoji="1" lang="ja-JP" altLang="en-US" sz="105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912323" y="4533685"/>
            <a:ext cx="1540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　⑦　</a:t>
            </a:r>
            <a:r>
              <a:rPr lang="en-US" altLang="ja-JP" b="1" dirty="0" smtClean="0"/>
              <a:t>OK</a:t>
            </a:r>
            <a:r>
              <a:rPr lang="ja-JP" altLang="en-US" b="1" dirty="0" smtClean="0"/>
              <a:t>をクリック</a:t>
            </a:r>
            <a:endParaRPr kumimoji="1" lang="ja-JP" altLang="en-US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7875" y="361851"/>
            <a:ext cx="3642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72034" y="781962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058753" y="108857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54568" y="134254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④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70008" y="1329821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⑤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334351" y="3864109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334351" y="5097328"/>
            <a:ext cx="36580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⑦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905405" y="516060"/>
            <a:ext cx="306365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①　新しいフィールドを作る　</a:t>
            </a:r>
            <a:r>
              <a:rPr lang="ja-JP" altLang="en-US" b="1" dirty="0" smtClean="0"/>
              <a:t>に</a:t>
            </a:r>
            <a:r>
              <a:rPr kumimoji="1" lang="ja-JP" altLang="en-US" b="1" dirty="0" smtClean="0"/>
              <a:t>チェック</a:t>
            </a:r>
            <a:endParaRPr kumimoji="1" lang="ja-JP" altLang="en-US" b="1" dirty="0"/>
          </a:p>
        </p:txBody>
      </p:sp>
      <p:cxnSp>
        <p:nvCxnSpPr>
          <p:cNvPr id="23" name="直線矢印コネクタ 22"/>
          <p:cNvCxnSpPr>
            <a:stCxn id="19" idx="1"/>
          </p:cNvCxnSpPr>
          <p:nvPr/>
        </p:nvCxnSpPr>
        <p:spPr>
          <a:xfrm flipH="1" flipV="1">
            <a:off x="986017" y="2571039"/>
            <a:ext cx="2348334" cy="1447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6246416" y="3721907"/>
            <a:ext cx="291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 smtClean="0"/>
              <a:t>※</a:t>
            </a:r>
            <a:r>
              <a:rPr lang="ja-JP" altLang="en-US" sz="1200" b="1" dirty="0" smtClean="0"/>
              <a:t>今回は周長なので</a:t>
            </a:r>
            <a:r>
              <a:rPr lang="en-US" altLang="ja-JP" sz="1200" b="1" dirty="0" smtClean="0"/>
              <a:t>$perimeter</a:t>
            </a:r>
            <a:r>
              <a:rPr lang="ja-JP" altLang="en-US" sz="1200" b="1" dirty="0" smtClean="0"/>
              <a:t>を選択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線長を計測する場合には、</a:t>
            </a:r>
            <a:r>
              <a:rPr lang="en-US" altLang="ja-JP" sz="1200" b="1" dirty="0" smtClean="0"/>
              <a:t>$length</a:t>
            </a:r>
            <a:r>
              <a:rPr lang="ja-JP" altLang="en-US" sz="1200" b="1" dirty="0" smtClean="0"/>
              <a:t>を使用</a:t>
            </a:r>
            <a:endParaRPr kumimoji="1" lang="ja-JP" altLang="en-US" sz="1200" b="1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978358" y="5092683"/>
            <a:ext cx="2990705" cy="554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面積</a:t>
            </a:r>
            <a:r>
              <a:rPr lang="ja-JP" altLang="en-US" b="1" dirty="0" smtClean="0"/>
              <a:t>の計測には、同じ手順で、</a:t>
            </a:r>
            <a:endParaRPr lang="en-US" altLang="ja-JP" b="1" dirty="0" smtClean="0"/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$area</a:t>
            </a:r>
            <a:r>
              <a:rPr lang="ja-JP" altLang="en-US" b="1" dirty="0" smtClean="0"/>
              <a:t>を使用する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313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24" y="-82049"/>
            <a:ext cx="7348872" cy="587909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63363" y="412809"/>
            <a:ext cx="1275723" cy="5177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53908" y="2268465"/>
            <a:ext cx="1728734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周長</a:t>
            </a:r>
            <a:r>
              <a:rPr lang="en-US" altLang="ja-JP" b="1" dirty="0" smtClean="0"/>
              <a:t>(length</a:t>
            </a:r>
            <a:r>
              <a:rPr lang="en-US" altLang="ja-JP" b="1" dirty="0"/>
              <a:t>)</a:t>
            </a:r>
            <a:r>
              <a:rPr lang="ja-JP" altLang="en-US" b="1" dirty="0" smtClean="0"/>
              <a:t>と</a:t>
            </a:r>
            <a:r>
              <a:rPr kumimoji="1" lang="ja-JP" altLang="en-US" b="1" dirty="0" smtClean="0"/>
              <a:t>面積</a:t>
            </a:r>
            <a:r>
              <a:rPr kumimoji="1" lang="en-US" altLang="ja-JP" b="1" dirty="0" smtClean="0"/>
              <a:t>(area)</a:t>
            </a:r>
            <a:r>
              <a:rPr kumimoji="1" lang="ja-JP" altLang="en-US" b="1" dirty="0" smtClean="0"/>
              <a:t>のフィールドがつくられる</a:t>
            </a:r>
            <a:endParaRPr kumimoji="1" lang="ja-JP" altLang="en-US" b="1" dirty="0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5644465" y="4355477"/>
            <a:ext cx="1119311" cy="6730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941239" y="5038006"/>
            <a:ext cx="2828395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空間選択（地図の選択機能）から、奈良市を検索</a:t>
            </a:r>
            <a:endParaRPr kumimoji="1" lang="ja-JP" altLang="en-US" b="1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5" y="892806"/>
            <a:ext cx="2956684" cy="113919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974324" y="51702"/>
            <a:ext cx="177799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1063223" y="362857"/>
            <a:ext cx="288317" cy="6730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412678" y="64861"/>
            <a:ext cx="329292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編集を保存し、編集モードを</a:t>
            </a:r>
            <a:r>
              <a:rPr kumimoji="1" lang="en-US" altLang="ja-JP" b="1" dirty="0" smtClean="0"/>
              <a:t>OFF</a:t>
            </a:r>
            <a:r>
              <a:rPr kumimoji="1" lang="ja-JP" altLang="en-US" b="1" dirty="0" smtClean="0"/>
              <a:t>にする</a:t>
            </a:r>
            <a:endParaRPr kumimoji="1" lang="ja-JP" altLang="en-US" b="1" dirty="0"/>
          </a:p>
        </p:txBody>
      </p:sp>
      <p:cxnSp>
        <p:nvCxnSpPr>
          <p:cNvPr id="17" name="直線コネクタ 16"/>
          <p:cNvCxnSpPr/>
          <p:nvPr/>
        </p:nvCxnSpPr>
        <p:spPr>
          <a:xfrm flipV="1">
            <a:off x="3106057" y="362857"/>
            <a:ext cx="674168" cy="74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3940825" y="5359074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b="1" dirty="0"/>
              <a:t>単位</a:t>
            </a:r>
            <a:r>
              <a:rPr lang="ja-JP" altLang="en-US" sz="1000" b="1" dirty="0" smtClean="0"/>
              <a:t>は</a:t>
            </a:r>
            <a:r>
              <a:rPr lang="en-US" altLang="ja-JP" sz="1000" b="1" dirty="0" smtClean="0"/>
              <a:t>m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589645" y="535907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b="1" dirty="0"/>
              <a:t>単位</a:t>
            </a:r>
            <a:r>
              <a:rPr lang="ja-JP" altLang="en-US" sz="1000" b="1" dirty="0" smtClean="0"/>
              <a:t>は</a:t>
            </a:r>
            <a:r>
              <a:rPr lang="ja-JP" altLang="en-US" sz="1000" b="1" dirty="0"/>
              <a:t>㎡</a:t>
            </a:r>
            <a:endParaRPr lang="en-US" altLang="ja-JP" sz="1000" b="1" dirty="0" smtClean="0"/>
          </a:p>
        </p:txBody>
      </p:sp>
      <p:cxnSp>
        <p:nvCxnSpPr>
          <p:cNvPr id="7" name="直線コネクタ 6"/>
          <p:cNvCxnSpPr/>
          <p:nvPr/>
        </p:nvCxnSpPr>
        <p:spPr>
          <a:xfrm>
            <a:off x="4553600" y="412809"/>
            <a:ext cx="11579" cy="51924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7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562</Words>
  <Application>Microsoft Office PowerPoint</Application>
  <PresentationFormat>画面に合わせる (16:10)</PresentationFormat>
  <Paragraphs>170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基本的な空間解析</vt:lpstr>
      <vt:lpstr>基本量の測定と空間オブジェクトの選択</vt:lpstr>
      <vt:lpstr>A.　手動で、長さ と 面積 を計測する</vt:lpstr>
      <vt:lpstr>PowerPoint プレゼンテーション</vt:lpstr>
      <vt:lpstr>猿沢池の面積を測定</vt:lpstr>
      <vt:lpstr>B.　フィールド演算で、長さ or 面積 を計測する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　その他の空間データの操作</vt:lpstr>
      <vt:lpstr>A. 奈良市と大和郡山市のポリゴンをマージする</vt:lpstr>
      <vt:lpstr>PowerPoint プレゼンテーション</vt:lpstr>
      <vt:lpstr>B. マージしたポリゴンをデイゾルブする</vt:lpstr>
      <vt:lpstr>PowerPoint プレゼンテーション</vt:lpstr>
      <vt:lpstr>C. 学校をクリップ(Clip)する</vt:lpstr>
      <vt:lpstr>PowerPoint プレゼンテーション</vt:lpstr>
      <vt:lpstr>オーバーレイ分析</vt:lpstr>
      <vt:lpstr>A.　インターセクト(Intersect)</vt:lpstr>
      <vt:lpstr>PowerPoint プレゼンテーション</vt:lpstr>
      <vt:lpstr>B.　ユニオン (Union)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89</cp:revision>
  <dcterms:created xsi:type="dcterms:W3CDTF">2015-06-24T00:27:15Z</dcterms:created>
  <dcterms:modified xsi:type="dcterms:W3CDTF">2016-09-13T03:39:47Z</dcterms:modified>
</cp:coreProperties>
</file>